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1" r:id="rId1"/>
  </p:sldMasterIdLst>
  <p:notesMasterIdLst>
    <p:notesMasterId r:id="rId29"/>
  </p:notesMasterIdLst>
  <p:handoutMasterIdLst>
    <p:handoutMasterId r:id="rId30"/>
  </p:handoutMasterIdLst>
  <p:sldIdLst>
    <p:sldId id="280" r:id="rId2"/>
    <p:sldId id="261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DCF"/>
    <a:srgbClr val="B799C4"/>
    <a:srgbClr val="A27CB7"/>
    <a:srgbClr val="FFD44B"/>
    <a:srgbClr val="222F63"/>
    <a:srgbClr val="0E2B41"/>
    <a:srgbClr val="032239"/>
    <a:srgbClr val="112F45"/>
    <a:srgbClr val="13314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07" autoAdjust="0"/>
    <p:restoredTop sz="94660"/>
  </p:normalViewPr>
  <p:slideViewPr>
    <p:cSldViewPr snapToGrid="0">
      <p:cViewPr varScale="1">
        <p:scale>
          <a:sx n="86" d="100"/>
          <a:sy n="86" d="100"/>
        </p:scale>
        <p:origin x="62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7491623897646084"/>
          <c:y val="1.11384309634348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4162938443758092"/>
          <c:y val="9.721065623337731E-2"/>
          <c:w val="0.39396585177554416"/>
          <c:h val="0.8443125812085898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Identified  Needs</c:v>
                </c:pt>
              </c:strCache>
            </c:strRef>
          </c:tx>
          <c:spPr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chemeClr val="accent1">
                  <a:lumMod val="90000"/>
                  <a:lumOff val="1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A76-406D-8457-F073DDE2A8DD}"/>
              </c:ext>
            </c:extLst>
          </c:dPt>
          <c:dPt>
            <c:idx val="1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A76-406D-8457-F073DDE2A8DD}"/>
              </c:ext>
            </c:extLst>
          </c:dPt>
          <c:dPt>
            <c:idx val="2"/>
            <c:bubble3D val="0"/>
            <c:spPr>
              <a:solidFill>
                <a:srgbClr val="FFD44B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A76-406D-8457-F073DDE2A8DD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1A76-406D-8457-F073DDE2A8DD}"/>
              </c:ext>
            </c:extLst>
          </c:dPt>
          <c:dPt>
            <c:idx val="4"/>
            <c:bubble3D val="0"/>
            <c:spPr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1A76-406D-8457-F073DDE2A8DD}"/>
              </c:ext>
            </c:extLst>
          </c:dPt>
          <c:dLbls>
            <c:dLbl>
              <c:idx val="0"/>
              <c:layout>
                <c:manualLayout>
                  <c:x val="-7.4645571038975594E-2"/>
                  <c:y val="2.265157803939935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A76-406D-8457-F073DDE2A8DD}"/>
                </c:ext>
              </c:extLst>
            </c:dLbl>
            <c:dLbl>
              <c:idx val="1"/>
              <c:layout>
                <c:manualLayout>
                  <c:x val="5.173858277247257E-2"/>
                  <c:y val="-9.4687845472249843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A76-406D-8457-F073DDE2A8DD}"/>
                </c:ext>
              </c:extLst>
            </c:dLbl>
            <c:dLbl>
              <c:idx val="2"/>
              <c:layout>
                <c:manualLayout>
                  <c:x val="7.1795022312566584E-2"/>
                  <c:y val="-3.9375449758002237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A76-406D-8457-F073DDE2A8DD}"/>
                </c:ext>
              </c:extLst>
            </c:dLbl>
            <c:dLbl>
              <c:idx val="3"/>
              <c:layout>
                <c:manualLayout>
                  <c:x val="6.6182886811436109E-2"/>
                  <c:y val="6.6942847132051314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A76-406D-8457-F073DDE2A8DD}"/>
                </c:ext>
              </c:extLst>
            </c:dLbl>
            <c:dLbl>
              <c:idx val="4"/>
              <c:layout>
                <c:manualLayout>
                  <c:x val="3.116512494089228E-2"/>
                  <c:y val="8.198345636037295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A76-406D-8457-F073DDE2A8DD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Cardiac OR &amp; CathLab: 47</c:v>
                </c:pt>
                <c:pt idx="1">
                  <c:v>Plastic OR: 19</c:v>
                </c:pt>
                <c:pt idx="2">
                  <c:v>EM: 11</c:v>
                </c:pt>
                <c:pt idx="3">
                  <c:v>MDRD: 8</c:v>
                </c:pt>
                <c:pt idx="4">
                  <c:v>Other: 14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47</c:v>
                </c:pt>
                <c:pt idx="1">
                  <c:v>19</c:v>
                </c:pt>
                <c:pt idx="2">
                  <c:v>11</c:v>
                </c:pt>
                <c:pt idx="3">
                  <c:v>8</c:v>
                </c:pt>
                <c:pt idx="4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A76-406D-8457-F073DDE2A8DD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6147419076062042"/>
          <c:y val="0.14566480426838707"/>
          <c:w val="0.33707242073471916"/>
          <c:h val="0.791957789731857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0931D323-4CB5-4278-AF2A-7B9C78C9984C}" type="datetimeFigureOut">
              <a:rPr lang="fa-IR" smtClean="0"/>
              <a:t>11/02/1439</a:t>
            </a:fld>
            <a:endParaRPr lang="fa-I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B11BE6E7-7EF7-4FC5-97E6-2F5980FEB104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5274716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4CDDC-77A4-409B-B4E2-05355CD475D4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AD5DA1-5487-4D31-9B67-2DA916E41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8283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189F8-0001-474C-976E-0968CDB399C6}" type="datetime1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820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A961E-E121-4542-A2A4-9696BF4A3BE4}" type="datetime1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271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82D1-6811-4F14-B9DF-9B4C51F3BF77}" type="datetime1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41804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CD72D-728E-4A7A-9A50-EBAC11C36024}" type="datetime1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372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E6901-5907-4ACC-ABD1-81EE82E021B3}" type="datetime1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094677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6D677-02FB-44C6-A4C8-5C519E984B35}" type="datetime1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6276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C8E11-2D3B-4B62-8C72-D96C8D459D58}" type="datetime1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0906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7C05D-82C7-4178-A892-B51E45060F27}" type="datetime1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751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latin typeface="Trebuchet MS (Headings)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FB69-C0E7-470F-A91B-91D326FC5C78}" type="datetime1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87437" y="6342277"/>
            <a:ext cx="683339" cy="365125"/>
          </a:xfrm>
        </p:spPr>
        <p:txBody>
          <a:bodyPr/>
          <a:lstStyle>
            <a:lvl1pPr>
              <a:defRPr sz="2000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241B872-52D6-4494-B842-2A6C959DF1C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048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69AF4-29C2-4A4E-B233-0398C6C885B6}" type="datetime1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299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849D3-E1B8-4C0B-AB88-F7F6EC7B5F9C}" type="datetime1">
              <a:rPr lang="en-US" smtClean="0"/>
              <a:t>10/31/2017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378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BA7D1-84AB-42B4-8163-CFC91F8F7581}" type="datetime1">
              <a:rPr lang="en-US" smtClean="0"/>
              <a:t>10/31/2017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38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5833A-1056-48CE-92F4-4116C82CA375}" type="datetime1">
              <a:rPr lang="en-US" smtClean="0"/>
              <a:t>10/31/2017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79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DB720-5727-452A-A2C0-D259D24CC4A6}" type="datetime1">
              <a:rPr lang="en-US" smtClean="0"/>
              <a:t>10/31/2017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584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FA165-7A50-44A3-96F3-98B0B458AE66}" type="datetime1">
              <a:rPr lang="en-US" smtClean="0"/>
              <a:t>10/31/2017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82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6EE20-6FF4-4CE0-9A17-B356FC712217}" type="datetime1">
              <a:rPr lang="en-US" smtClean="0"/>
              <a:t>10/31/2017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9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50343-CAF4-4369-BBB5-D2C9973B4B6E}" type="datetime1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965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gif"/><Relationship Id="rId7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20812" y="586408"/>
            <a:ext cx="4320413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NEED FINDING</a:t>
            </a:r>
            <a:endParaRPr lang="fa-IR" sz="4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41" t="22221" r="10352" b="57684"/>
          <a:stretch/>
        </p:blipFill>
        <p:spPr>
          <a:xfrm>
            <a:off x="5194569" y="2285999"/>
            <a:ext cx="6496135" cy="26459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85217" y="2436000"/>
            <a:ext cx="5304594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CARDIOVASCULAR TEAM</a:t>
            </a:r>
            <a:endParaRPr lang="fa-IR" sz="3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9" b="80000" l="1692" r="637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37" t="17103" r="58975" b="33143"/>
          <a:stretch/>
        </p:blipFill>
        <p:spPr>
          <a:xfrm>
            <a:off x="5553634" y="2166326"/>
            <a:ext cx="2422289" cy="183201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27632" y="3339832"/>
            <a:ext cx="2609882" cy="223298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Qingbo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Kang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Arthur Kohler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Chantelle Janeiro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Naghmeh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Bandari</a:t>
            </a:r>
            <a:endParaRPr lang="en-US" sz="2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838623" y="6121535"/>
            <a:ext cx="199766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November, 2017</a:t>
            </a:r>
            <a:endParaRPr lang="fa-IR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781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645106" y="302649"/>
            <a:ext cx="5103320" cy="408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/>
              <a:t>Current Market for cardiac assistive devices</a:t>
            </a:r>
            <a:endParaRPr lang="fa-IR" sz="2000" b="1" dirty="0"/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672829"/>
              </p:ext>
            </p:extLst>
          </p:nvPr>
        </p:nvGraphicFramePr>
        <p:xfrm>
          <a:off x="1132765" y="711351"/>
          <a:ext cx="8127999" cy="111252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US</a:t>
                      </a:r>
                      <a:endParaRPr lang="fa-I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Global</a:t>
                      </a:r>
                      <a:endParaRPr lang="fa-I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fa-I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770 Million</a:t>
                      </a:r>
                      <a:endParaRPr lang="fa-I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1.4$ Billion</a:t>
                      </a:r>
                      <a:endParaRPr lang="fa-I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Market</a:t>
                      </a:r>
                      <a:r>
                        <a:rPr lang="en-US" sz="1800" baseline="0" dirty="0"/>
                        <a:t> Value (2017)</a:t>
                      </a:r>
                      <a:endParaRPr lang="fa-I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10.9%</a:t>
                      </a:r>
                      <a:endParaRPr lang="fa-I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8.6%</a:t>
                      </a:r>
                      <a:endParaRPr lang="fa-I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CAGR (2010-2017)</a:t>
                      </a:r>
                      <a:endParaRPr lang="fa-I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2" name="Rectangle 31"/>
          <p:cNvSpPr/>
          <p:nvPr/>
        </p:nvSpPr>
        <p:spPr>
          <a:xfrm>
            <a:off x="69911" y="0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Need 1</a:t>
            </a:r>
            <a:endParaRPr lang="fa-IR" dirty="0"/>
          </a:p>
        </p:txBody>
      </p:sp>
      <p:sp>
        <p:nvSpPr>
          <p:cNvPr id="22" name="Rectangle 21"/>
          <p:cNvSpPr/>
          <p:nvPr/>
        </p:nvSpPr>
        <p:spPr>
          <a:xfrm>
            <a:off x="1598925" y="2171357"/>
            <a:ext cx="7195688" cy="368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Classification and Applicable Regulations for battery chargers for VAD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45338"/>
              </p:ext>
            </p:extLst>
          </p:nvPr>
        </p:nvGraphicFramePr>
        <p:xfrm>
          <a:off x="1187777" y="2526385"/>
          <a:ext cx="8107053" cy="17007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68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4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37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855">
                <a:tc>
                  <a:txBody>
                    <a:bodyPr/>
                    <a:lstStyle/>
                    <a:p>
                      <a:pPr marL="0" marR="0" algn="ctr" defTabSz="457200" rtl="1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FDA-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CDRH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1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CE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1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HEALTH CANADA 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92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 Classification: 1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Product Code: KRF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Regulation Number: 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CFR 870.3670</a:t>
                      </a:r>
                    </a:p>
                  </a:txBody>
                  <a:tcPr marL="68580" marR="68580" marT="0" marB="0" anchor="ctr">
                    <a:solidFill>
                      <a:srgbClr val="CCCD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 Classification: I</a:t>
                      </a:r>
                    </a:p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Regulation: </a:t>
                      </a:r>
                    </a:p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EEC/2017/745</a:t>
                      </a:r>
                    </a:p>
                    <a:p>
                      <a:pPr marL="0" marR="0" algn="ctr" defTabSz="4572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 Classification: I</a:t>
                      </a:r>
                    </a:p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Regulation: CMDCAS</a:t>
                      </a:r>
                    </a:p>
                    <a:p>
                      <a:pPr marL="0" marR="0" algn="ctr" defTabSz="4572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" name="Rectangle 26"/>
          <p:cNvSpPr/>
          <p:nvPr/>
        </p:nvSpPr>
        <p:spPr>
          <a:xfrm>
            <a:off x="1151639" y="4424499"/>
            <a:ext cx="7860385" cy="1676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Need Criteria: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 fontAlgn="base">
              <a:lnSpc>
                <a:spcPct val="107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proposed need is subjected to the following criteria: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Lightweight, easy to carry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No need to backpack for reserve battery set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Firmware to track flows and battery charge with phone application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848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159925" y="245930"/>
            <a:ext cx="1766830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>
              <a:buClr>
                <a:schemeClr val="accent1">
                  <a:lumMod val="75000"/>
                  <a:lumOff val="25000"/>
                </a:schemeClr>
              </a:buClr>
            </a:pPr>
            <a:r>
              <a:rPr lang="en-US" sz="4000" dirty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Need 2: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10232" y="3201224"/>
            <a:ext cx="10711648" cy="2807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Background: 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zh-CN" sz="2000" dirty="0"/>
              <a:t>Counting all surgical instruments before and at the end of surgery is an important process for every surgery.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zh-CN" sz="2000" dirty="0"/>
              <a:t>Retained surgical instrument (RSI) could lead to severe problems to patients.</a:t>
            </a:r>
            <a:endParaRPr lang="en-US" altLang="zh-CN" sz="20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present, the surgical instruments counting process generally is undertaken by human, thus, mistakes is inevitable.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Mistakes in instruments counts happened in 12.5% of surgeries. –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Annals of Surgery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F265A8-DAC4-4F64-94D4-F0D94D9CF3F4}"/>
              </a:ext>
            </a:extLst>
          </p:cNvPr>
          <p:cNvSpPr/>
          <p:nvPr/>
        </p:nvSpPr>
        <p:spPr>
          <a:xfrm>
            <a:off x="336062" y="940768"/>
            <a:ext cx="9175261" cy="1653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 way to reduce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tediousness of counting surgical instruments in every surgery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which will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increase the efficiency of medical procedures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lighten the workload of operating room staff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and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decrease surgical complications caused by human error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86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656064" y="452014"/>
            <a:ext cx="3760132" cy="399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Existing Treatment and Problem</a:t>
            </a:r>
            <a:endParaRPr lang="fa-IR" sz="2000" b="1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911" y="0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Need 2</a:t>
            </a:r>
            <a:endParaRPr lang="fa-I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C20C04-F471-43C1-A148-BEA3B82D368C}"/>
              </a:ext>
            </a:extLst>
          </p:cNvPr>
          <p:cNvSpPr/>
          <p:nvPr/>
        </p:nvSpPr>
        <p:spPr>
          <a:xfrm>
            <a:off x="625903" y="1057369"/>
            <a:ext cx="846262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Israel RFID (radio frequency identification) medical solution provider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Haldor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Advanced Technologies developed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ORLocate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system based on passive RFID tags, it can monitor and track the surgical instruments before, during and at the end of the surgical procedure.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Penelope robot system designed by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Micheael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R.T can also count surgical instruments.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5C2F36-1DE4-4724-9D54-B950D1870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0431" y="-8878"/>
            <a:ext cx="2861567" cy="62227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48649F-4F51-43FD-87E1-B7651F4D1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8123" y="3265447"/>
            <a:ext cx="3259583" cy="266848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6A31C60-2E4B-4476-B49A-9EB62C00A4D8}"/>
              </a:ext>
            </a:extLst>
          </p:cNvPr>
          <p:cNvSpPr/>
          <p:nvPr/>
        </p:nvSpPr>
        <p:spPr>
          <a:xfrm>
            <a:off x="623697" y="3643684"/>
            <a:ext cx="433671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existing solutions are based on ceramic RFID tag.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to change the manufacturing process of surgical instruments.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 and the price is pretty high.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753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9911" y="0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Need 2</a:t>
            </a:r>
            <a:endParaRPr lang="fa-IR" dirty="0"/>
          </a:p>
        </p:txBody>
      </p:sp>
      <p:sp>
        <p:nvSpPr>
          <p:cNvPr id="12" name="TextBox 11"/>
          <p:cNvSpPr txBox="1"/>
          <p:nvPr/>
        </p:nvSpPr>
        <p:spPr>
          <a:xfrm>
            <a:off x="3863023" y="369332"/>
            <a:ext cx="2957797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b="1" dirty="0"/>
              <a:t>Market and Competitors</a:t>
            </a:r>
            <a:endParaRPr lang="fa-IR" sz="2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DDF0D5-75C7-413F-9679-EAF90AF68310}"/>
              </a:ext>
            </a:extLst>
          </p:cNvPr>
          <p:cNvSpPr/>
          <p:nvPr/>
        </p:nvSpPr>
        <p:spPr>
          <a:xfrm>
            <a:off x="443885" y="946995"/>
            <a:ext cx="923277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48 million surgical inpatient procedures were performed in the United States in 2009. –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 Center for Health Statistics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cases in which surgical instruments are left behind during a procedure in the United States has been estimated at around 1500 cases per year, while approximately 88% of these cases occur in a situation where the surgical instruments counts were declared “correct”.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compensation costs associated with RSI are high. Costs vary from $37,041 to $ 2,350,000 per incident, with an average cost per case estimated at $95,000.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DC5F0B-1EB4-4D45-94A2-96A8517DF3FB}"/>
              </a:ext>
            </a:extLst>
          </p:cNvPr>
          <p:cNvSpPr/>
          <p:nvPr/>
        </p:nvSpPr>
        <p:spPr>
          <a:xfrm>
            <a:off x="443885" y="946995"/>
            <a:ext cx="9232776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48 million surgical inpatient procedures were performed in the United States in 2009. –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 Center for Health Statistics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cases in which surgical instruments are left behind during a procedure in the United States has been estimated at around 1500 cases per year, while approximately 88% of these cases occur in a situation where the surgical instruments counts were declared “correct”.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compensation costs associated with RSI are high. Costs vary from $37,041 to $ 2,350,000 per incident, with an average cost per case estimated at $95,000.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more accurate and efficient surgical counting approach would help to save these costs and benefit to both patients and hospitals.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828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9338" y="100351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Need 2</a:t>
            </a:r>
            <a:endParaRPr lang="fa-IR" dirty="0"/>
          </a:p>
        </p:txBody>
      </p:sp>
      <p:sp>
        <p:nvSpPr>
          <p:cNvPr id="12" name="Rectangle 11"/>
          <p:cNvSpPr/>
          <p:nvPr/>
        </p:nvSpPr>
        <p:spPr>
          <a:xfrm>
            <a:off x="3065193" y="469683"/>
            <a:ext cx="4282006" cy="368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Classification and Applicable Regulations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564545"/>
              </p:ext>
            </p:extLst>
          </p:nvPr>
        </p:nvGraphicFramePr>
        <p:xfrm>
          <a:off x="1140643" y="970962"/>
          <a:ext cx="8107053" cy="17007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68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4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37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855">
                <a:tc>
                  <a:txBody>
                    <a:bodyPr/>
                    <a:lstStyle/>
                    <a:p>
                      <a:pPr marL="0" marR="0" algn="ctr" defTabSz="457200" rtl="1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FDA-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CDRH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1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CE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1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HEALTH CANADA 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92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 Classification: 1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Product Code: 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Regulation Number: </a:t>
                      </a:r>
                    </a:p>
                  </a:txBody>
                  <a:tcPr marL="68580" marR="68580" marT="0" marB="0" anchor="ctr">
                    <a:solidFill>
                      <a:srgbClr val="CCCD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 Classification: I</a:t>
                      </a:r>
                    </a:p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Regulation: </a:t>
                      </a:r>
                    </a:p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EEC/2017/745</a:t>
                      </a:r>
                    </a:p>
                    <a:p>
                      <a:pPr marL="0" marR="0" algn="ctr" defTabSz="4572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 Classification: I</a:t>
                      </a:r>
                    </a:p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Regulation: CMDCAS</a:t>
                      </a:r>
                    </a:p>
                    <a:p>
                      <a:pPr marL="0" marR="0" algn="ctr" defTabSz="4572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1113932" y="3389896"/>
            <a:ext cx="7860385" cy="2260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Need Criteria: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aiming approach should not change the fabrication process of surgical instruments.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aiming approach should be more accurate than these existing approaches. 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aiming approach should be easy to use. 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aiming approach should be low-cost.</a:t>
            </a:r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079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159925" y="245930"/>
            <a:ext cx="1766830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>
              <a:buClr>
                <a:schemeClr val="accent1">
                  <a:lumMod val="75000"/>
                  <a:lumOff val="25000"/>
                </a:schemeClr>
              </a:buClr>
            </a:pPr>
            <a:r>
              <a:rPr lang="en-US" sz="4000" dirty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Need 3: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10231" y="3201224"/>
            <a:ext cx="10755983" cy="774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Disease status: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521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656064" y="452014"/>
            <a:ext cx="3760132" cy="399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Existing Treatment and Problem</a:t>
            </a:r>
            <a:endParaRPr lang="fa-IR" sz="2000" b="1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911" y="0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Need 3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2672104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9911" y="0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Need 3</a:t>
            </a:r>
            <a:endParaRPr lang="fa-IR" dirty="0"/>
          </a:p>
        </p:txBody>
      </p:sp>
      <p:sp>
        <p:nvSpPr>
          <p:cNvPr id="12" name="TextBox 11"/>
          <p:cNvSpPr txBox="1"/>
          <p:nvPr/>
        </p:nvSpPr>
        <p:spPr>
          <a:xfrm>
            <a:off x="3863023" y="369332"/>
            <a:ext cx="2957797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b="1" dirty="0"/>
              <a:t>Market and Competitors</a:t>
            </a:r>
            <a:endParaRPr lang="fa-IR" sz="2000" b="1" dirty="0"/>
          </a:p>
        </p:txBody>
      </p:sp>
    </p:spTree>
    <p:extLst>
      <p:ext uri="{BB962C8B-B14F-4D97-AF65-F5344CB8AC3E}">
        <p14:creationId xmlns:p14="http://schemas.microsoft.com/office/powerpoint/2010/main" val="2781490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9338" y="100351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Need 3</a:t>
            </a:r>
            <a:endParaRPr lang="fa-IR" dirty="0"/>
          </a:p>
        </p:txBody>
      </p:sp>
      <p:sp>
        <p:nvSpPr>
          <p:cNvPr id="12" name="Rectangle 11"/>
          <p:cNvSpPr/>
          <p:nvPr/>
        </p:nvSpPr>
        <p:spPr>
          <a:xfrm>
            <a:off x="3065193" y="469683"/>
            <a:ext cx="4282006" cy="368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Classification and Applicable Regulations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1140643" y="970962"/>
          <a:ext cx="8107053" cy="17007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68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4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37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855">
                <a:tc>
                  <a:txBody>
                    <a:bodyPr/>
                    <a:lstStyle/>
                    <a:p>
                      <a:pPr marL="0" marR="0" algn="ctr" defTabSz="457200" rtl="1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FDA-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CDRH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1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CE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1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HEALTH CANADA 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92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 Classification: 1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Product Code: 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Regulation Number: </a:t>
                      </a:r>
                    </a:p>
                  </a:txBody>
                  <a:tcPr marL="68580" marR="68580" marT="0" marB="0" anchor="ctr">
                    <a:solidFill>
                      <a:srgbClr val="CCCD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 Classification: I</a:t>
                      </a:r>
                    </a:p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Regulation: </a:t>
                      </a:r>
                    </a:p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EEC/2017/745</a:t>
                      </a:r>
                    </a:p>
                    <a:p>
                      <a:pPr marL="0" marR="0" algn="ctr" defTabSz="4572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 Classification: I</a:t>
                      </a:r>
                    </a:p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Regulation: CMDCAS</a:t>
                      </a:r>
                    </a:p>
                    <a:p>
                      <a:pPr marL="0" marR="0" algn="ctr" defTabSz="4572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1113932" y="3389896"/>
            <a:ext cx="7860385" cy="743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Need Criteria: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581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159925" y="245930"/>
            <a:ext cx="1766830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>
              <a:buClr>
                <a:schemeClr val="accent1">
                  <a:lumMod val="75000"/>
                  <a:lumOff val="25000"/>
                </a:schemeClr>
              </a:buClr>
            </a:pPr>
            <a:r>
              <a:rPr lang="en-US" sz="4000" dirty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Need 4: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10231" y="3201224"/>
            <a:ext cx="10755983" cy="774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Disease status: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854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9" name="Group 8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94499" y="330772"/>
            <a:ext cx="2360518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  <a:endParaRPr lang="fa-IR" sz="4000" dirty="0">
              <a:solidFill>
                <a:srgbClr val="222F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4272" y="1526511"/>
            <a:ext cx="4652492" cy="440120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571500" indent="-571500">
              <a:buClr>
                <a:schemeClr val="accent1">
                  <a:lumMod val="75000"/>
                  <a:lumOff val="2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dirty="0"/>
              <a:t>Team Members</a:t>
            </a:r>
          </a:p>
          <a:p>
            <a:pPr marL="571500" indent="-571500">
              <a:buClr>
                <a:schemeClr val="accent1">
                  <a:lumMod val="75000"/>
                  <a:lumOff val="25000"/>
                </a:schemeClr>
              </a:buClr>
              <a:buFont typeface="Wingdings" panose="05000000000000000000" pitchFamily="2" charset="2"/>
              <a:buChar char="v"/>
            </a:pPr>
            <a:endParaRPr lang="en-US" sz="2800" dirty="0"/>
          </a:p>
          <a:p>
            <a:pPr marL="571500" indent="-571500">
              <a:buClr>
                <a:schemeClr val="accent1">
                  <a:lumMod val="75000"/>
                  <a:lumOff val="2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dirty="0"/>
              <a:t>Observations</a:t>
            </a:r>
          </a:p>
          <a:p>
            <a:pPr marL="571500" indent="-571500">
              <a:buClr>
                <a:schemeClr val="accent1">
                  <a:lumMod val="75000"/>
                  <a:lumOff val="25000"/>
                </a:schemeClr>
              </a:buClr>
              <a:buFont typeface="Wingdings" panose="05000000000000000000" pitchFamily="2" charset="2"/>
              <a:buChar char="v"/>
            </a:pPr>
            <a:endParaRPr lang="en-US" sz="2800" dirty="0"/>
          </a:p>
          <a:p>
            <a:pPr marL="571500" indent="-571500">
              <a:buClr>
                <a:schemeClr val="accent1">
                  <a:lumMod val="75000"/>
                  <a:lumOff val="2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dirty="0"/>
              <a:t>Need Identification</a:t>
            </a:r>
          </a:p>
          <a:p>
            <a:pPr marL="571500" indent="-571500">
              <a:buClr>
                <a:schemeClr val="accent1">
                  <a:lumMod val="75000"/>
                  <a:lumOff val="25000"/>
                </a:schemeClr>
              </a:buClr>
              <a:buFont typeface="Wingdings" panose="05000000000000000000" pitchFamily="2" charset="2"/>
              <a:buChar char="v"/>
            </a:pPr>
            <a:endParaRPr lang="en-US" sz="2800" dirty="0"/>
          </a:p>
          <a:p>
            <a:pPr marL="571500" indent="-571500">
              <a:buClr>
                <a:schemeClr val="accent1">
                  <a:lumMod val="75000"/>
                  <a:lumOff val="2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dirty="0"/>
              <a:t>Need Screening</a:t>
            </a:r>
          </a:p>
          <a:p>
            <a:pPr marL="571500" indent="-571500">
              <a:buClr>
                <a:schemeClr val="accent1">
                  <a:lumMod val="75000"/>
                  <a:lumOff val="25000"/>
                </a:schemeClr>
              </a:buClr>
              <a:buFont typeface="Wingdings" panose="05000000000000000000" pitchFamily="2" charset="2"/>
              <a:buChar char="v"/>
            </a:pPr>
            <a:endParaRPr lang="en-US" sz="2800" dirty="0"/>
          </a:p>
          <a:p>
            <a:pPr marL="571500" indent="-571500">
              <a:buClr>
                <a:schemeClr val="accent1">
                  <a:lumMod val="75000"/>
                  <a:lumOff val="2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dirty="0"/>
              <a:t>Top Five Need Statements</a:t>
            </a:r>
          </a:p>
          <a:p>
            <a:pPr marL="571500" indent="-571500">
              <a:buClr>
                <a:schemeClr val="accent1">
                  <a:lumMod val="75000"/>
                  <a:lumOff val="25000"/>
                </a:schemeClr>
              </a:buClr>
              <a:buFont typeface="Wingdings" panose="05000000000000000000" pitchFamily="2" charset="2"/>
              <a:buChar char="v"/>
            </a:pPr>
            <a:endParaRPr lang="fa-IR" sz="2800" dirty="0"/>
          </a:p>
        </p:txBody>
      </p:sp>
    </p:spTree>
    <p:extLst>
      <p:ext uri="{BB962C8B-B14F-4D97-AF65-F5344CB8AC3E}">
        <p14:creationId xmlns:p14="http://schemas.microsoft.com/office/powerpoint/2010/main" val="350530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656064" y="452014"/>
            <a:ext cx="3760132" cy="399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Existing Treatment and Problem</a:t>
            </a:r>
            <a:endParaRPr lang="fa-IR" sz="2000" b="1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911" y="0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Need 4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3998756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9911" y="0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Need 4</a:t>
            </a:r>
            <a:endParaRPr lang="fa-IR" dirty="0"/>
          </a:p>
        </p:txBody>
      </p:sp>
      <p:sp>
        <p:nvSpPr>
          <p:cNvPr id="12" name="TextBox 11"/>
          <p:cNvSpPr txBox="1"/>
          <p:nvPr/>
        </p:nvSpPr>
        <p:spPr>
          <a:xfrm>
            <a:off x="3863023" y="369332"/>
            <a:ext cx="2957797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b="1" dirty="0"/>
              <a:t>Market and Competitors</a:t>
            </a:r>
            <a:endParaRPr lang="fa-IR" sz="2000" b="1" dirty="0"/>
          </a:p>
        </p:txBody>
      </p:sp>
    </p:spTree>
    <p:extLst>
      <p:ext uri="{BB962C8B-B14F-4D97-AF65-F5344CB8AC3E}">
        <p14:creationId xmlns:p14="http://schemas.microsoft.com/office/powerpoint/2010/main" val="3679025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9338" y="100351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Need 4</a:t>
            </a:r>
            <a:endParaRPr lang="fa-IR" dirty="0"/>
          </a:p>
        </p:txBody>
      </p:sp>
      <p:sp>
        <p:nvSpPr>
          <p:cNvPr id="12" name="Rectangle 11"/>
          <p:cNvSpPr/>
          <p:nvPr/>
        </p:nvSpPr>
        <p:spPr>
          <a:xfrm>
            <a:off x="3065193" y="469683"/>
            <a:ext cx="4282006" cy="368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Classification and Applicable Regulations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1140643" y="970962"/>
          <a:ext cx="8107053" cy="17007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68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4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37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855">
                <a:tc>
                  <a:txBody>
                    <a:bodyPr/>
                    <a:lstStyle/>
                    <a:p>
                      <a:pPr marL="0" marR="0" algn="ctr" defTabSz="457200" rtl="1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FDA-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CDRH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1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CE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1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HEALTH CANADA 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92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 Classification: 1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Product Code: 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Regulation Number: </a:t>
                      </a:r>
                    </a:p>
                  </a:txBody>
                  <a:tcPr marL="68580" marR="68580" marT="0" marB="0" anchor="ctr">
                    <a:solidFill>
                      <a:srgbClr val="CCCD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 Classification: I</a:t>
                      </a:r>
                    </a:p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Regulation: </a:t>
                      </a:r>
                    </a:p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EEC/2017/745</a:t>
                      </a:r>
                    </a:p>
                    <a:p>
                      <a:pPr marL="0" marR="0" algn="ctr" defTabSz="4572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 Classification: I</a:t>
                      </a:r>
                    </a:p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Regulation: CMDCAS</a:t>
                      </a:r>
                    </a:p>
                    <a:p>
                      <a:pPr marL="0" marR="0" algn="ctr" defTabSz="4572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1113932" y="3389896"/>
            <a:ext cx="7860385" cy="743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Need Criteria: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526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159925" y="245930"/>
            <a:ext cx="1766830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>
              <a:buClr>
                <a:schemeClr val="accent1">
                  <a:lumMod val="75000"/>
                  <a:lumOff val="25000"/>
                </a:schemeClr>
              </a:buClr>
            </a:pPr>
            <a:r>
              <a:rPr lang="en-US" sz="4000" dirty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Need 5: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10231" y="3201224"/>
            <a:ext cx="10755983" cy="774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Disease status: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812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656064" y="452014"/>
            <a:ext cx="3760132" cy="399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Existing Treatment and Problem</a:t>
            </a:r>
            <a:endParaRPr lang="fa-IR" sz="2000" b="1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911" y="0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Need 5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3925223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9911" y="0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Need 5</a:t>
            </a:r>
            <a:endParaRPr lang="fa-IR" dirty="0"/>
          </a:p>
        </p:txBody>
      </p:sp>
      <p:sp>
        <p:nvSpPr>
          <p:cNvPr id="12" name="TextBox 11"/>
          <p:cNvSpPr txBox="1"/>
          <p:nvPr/>
        </p:nvSpPr>
        <p:spPr>
          <a:xfrm>
            <a:off x="3863023" y="369332"/>
            <a:ext cx="2957797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b="1" dirty="0"/>
              <a:t>Market and Competitors</a:t>
            </a:r>
            <a:endParaRPr lang="fa-IR" sz="2000" b="1" dirty="0"/>
          </a:p>
        </p:txBody>
      </p:sp>
    </p:spTree>
    <p:extLst>
      <p:ext uri="{BB962C8B-B14F-4D97-AF65-F5344CB8AC3E}">
        <p14:creationId xmlns:p14="http://schemas.microsoft.com/office/powerpoint/2010/main" val="176653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9338" y="100351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Need 5</a:t>
            </a:r>
            <a:endParaRPr lang="fa-IR" dirty="0"/>
          </a:p>
        </p:txBody>
      </p:sp>
      <p:sp>
        <p:nvSpPr>
          <p:cNvPr id="12" name="Rectangle 11"/>
          <p:cNvSpPr/>
          <p:nvPr/>
        </p:nvSpPr>
        <p:spPr>
          <a:xfrm>
            <a:off x="3065193" y="469683"/>
            <a:ext cx="4282006" cy="368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Classification and Applicable Regulations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1140643" y="970962"/>
          <a:ext cx="8107053" cy="16625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68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4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37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855">
                <a:tc>
                  <a:txBody>
                    <a:bodyPr/>
                    <a:lstStyle/>
                    <a:p>
                      <a:pPr marL="0" marR="0" algn="ctr" defTabSz="457200" rtl="1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FDA-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CDRH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1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CE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1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HEALTH CANADA 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92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 Classification: 1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Product Code: 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Regulation Number: </a:t>
                      </a:r>
                    </a:p>
                  </a:txBody>
                  <a:tcPr marL="68580" marR="68580" marT="0" marB="0" anchor="ctr">
                    <a:solidFill>
                      <a:srgbClr val="CCCD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 Classification: I</a:t>
                      </a:r>
                    </a:p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Regulation: </a:t>
                      </a:r>
                    </a:p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EEC/2017/745</a:t>
                      </a:r>
                    </a:p>
                    <a:p>
                      <a:pPr marL="0" marR="0" algn="ctr" defTabSz="4572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 Classification: I</a:t>
                      </a:r>
                    </a:p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Regulation: CMDCAS</a:t>
                      </a:r>
                    </a:p>
                    <a:p>
                      <a:pPr marL="0" marR="0" algn="ctr" defTabSz="4572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1113932" y="3389896"/>
            <a:ext cx="7860385" cy="743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Need Criteria: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008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41" t="22221" r="10352" b="57684"/>
          <a:stretch/>
        </p:blipFill>
        <p:spPr>
          <a:xfrm>
            <a:off x="5194569" y="2285999"/>
            <a:ext cx="6496135" cy="26459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06739" y="1762779"/>
            <a:ext cx="4166653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CARDIOVASCULAR TEAM</a:t>
            </a:r>
            <a:endParaRPr lang="fa-IR" sz="2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9" b="80000" l="1692" r="637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37" t="17103" r="58975" b="33143"/>
          <a:stretch/>
        </p:blipFill>
        <p:spPr>
          <a:xfrm>
            <a:off x="4776283" y="1449422"/>
            <a:ext cx="1877439" cy="14786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90474" y="4713402"/>
            <a:ext cx="5233164" cy="120032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7200" dirty="0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You…</a:t>
            </a:r>
            <a:endParaRPr lang="fa-IR" sz="7200" dirty="0">
              <a:solidFill>
                <a:srgbClr val="FFFF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681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2094" y="280802"/>
            <a:ext cx="4403770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MEMBERS</a:t>
            </a:r>
            <a:endParaRPr lang="fa-IR" sz="4000" dirty="0">
              <a:solidFill>
                <a:srgbClr val="222F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2094" y="1141317"/>
            <a:ext cx="8835892" cy="569386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chemeClr val="accent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Naghmeh</a:t>
            </a:r>
            <a:r>
              <a:rPr lang="en-US" sz="2000" dirty="0">
                <a:solidFill>
                  <a:schemeClr val="accent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err="1">
                <a:solidFill>
                  <a:schemeClr val="accent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Bandari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- PhD. Student of Mechanical engineering, Concordia University (2016-Now)</a:t>
            </a:r>
          </a:p>
          <a:p>
            <a:pPr lvl="1"/>
            <a:r>
              <a:rPr lang="en-US" altLang="en-US" dirty="0">
                <a:cs typeface="Times New Roman" panose="02020603050405020304" pitchFamily="18" charset="0"/>
              </a:rPr>
              <a:t>- Therapy Development Specialist, </a:t>
            </a:r>
            <a:r>
              <a:rPr lang="en-US" altLang="en-US" dirty="0" err="1">
                <a:cs typeface="Times New Roman" panose="02020603050405020304" pitchFamily="18" charset="0"/>
              </a:rPr>
              <a:t>CoreValve</a:t>
            </a:r>
            <a:r>
              <a:rPr lang="en-US" altLang="en-US" baseline="30000" dirty="0">
                <a:cs typeface="Times New Roman" panose="02020603050405020304" pitchFamily="18" charset="0"/>
              </a:rPr>
              <a:t>®</a:t>
            </a:r>
            <a:r>
              <a:rPr lang="en-US" altLang="en-US" dirty="0">
                <a:cs typeface="Times New Roman" panose="02020603050405020304" pitchFamily="18" charset="0"/>
              </a:rPr>
              <a:t> TAVI, Medtronic</a:t>
            </a:r>
            <a:r>
              <a:rPr lang="en-US" altLang="en-US" baseline="30000" dirty="0">
                <a:cs typeface="Times New Roman" panose="02020603050405020304" pitchFamily="18" charset="0"/>
              </a:rPr>
              <a:t>®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lnc</a:t>
            </a:r>
            <a:r>
              <a:rPr lang="en-US" altLang="en-US" dirty="0">
                <a:cs typeface="Times New Roman" panose="02020603050405020304" pitchFamily="18" charset="0"/>
              </a:rPr>
              <a:t>. (2010-2015)</a:t>
            </a:r>
          </a:p>
          <a:p>
            <a:pPr lvl="1"/>
            <a:r>
              <a:rPr lang="en-US" altLang="en-US" dirty="0">
                <a:cs typeface="Times New Roman" panose="02020603050405020304" pitchFamily="18" charset="0"/>
              </a:rPr>
              <a:t>- Commerce and Regulatory Affairs Supervisor, </a:t>
            </a:r>
            <a:r>
              <a:rPr lang="en-US" altLang="en-US" dirty="0" err="1">
                <a:cs typeface="Times New Roman" panose="02020603050405020304" pitchFamily="18" charset="0"/>
              </a:rPr>
              <a:t>Thoratec</a:t>
            </a:r>
            <a:r>
              <a:rPr lang="en-US" altLang="en-US" dirty="0">
                <a:cs typeface="Times New Roman" panose="02020603050405020304" pitchFamily="18" charset="0"/>
              </a:rPr>
              <a:t> Corp. (2007-2010)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Chantelle Janeiro: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1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lang="en-US" sz="2000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Arthur Kohler: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1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lang="en-US" sz="2000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Qingbo Kang:</a:t>
            </a:r>
          </a:p>
          <a:p>
            <a:r>
              <a:rPr lang="en-US" altLang="zh-CN" sz="2000" dirty="0">
                <a:solidFill>
                  <a:schemeClr val="accent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</a:t>
            </a:r>
            <a:r>
              <a:rPr lang="en-US" altLang="zh-CN" dirty="0">
                <a:solidFill>
                  <a:prstClr val="black"/>
                </a:solidFill>
              </a:rPr>
              <a:t> - Master Student of Computer Science, Concordia University (2017-Now)</a:t>
            </a:r>
          </a:p>
          <a:p>
            <a:pPr lvl="1"/>
            <a:endParaRPr lang="en-US" altLang="zh-CN" dirty="0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1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1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lang="fa-IR" sz="2000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0" r="5641"/>
          <a:stretch/>
        </p:blipFill>
        <p:spPr>
          <a:xfrm>
            <a:off x="9355693" y="634745"/>
            <a:ext cx="1112363" cy="137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7932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94499" y="330772"/>
            <a:ext cx="2749663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Observation</a:t>
            </a:r>
            <a:endParaRPr lang="fa-IR" sz="4000" dirty="0">
              <a:solidFill>
                <a:srgbClr val="222F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0689" y="1366137"/>
            <a:ext cx="9593652" cy="421653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accent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 Hospital Visits</a:t>
            </a:r>
          </a:p>
          <a:p>
            <a:endParaRPr lang="en-US" sz="2400" dirty="0">
              <a:solidFill>
                <a:schemeClr val="accent1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u="sng" dirty="0">
                <a:cs typeface="Times New Roman" panose="02020603050405020304" pitchFamily="18" charset="0"/>
              </a:rPr>
              <a:t>Two</a:t>
            </a:r>
            <a:r>
              <a:rPr lang="en-US" sz="2400" dirty="0">
                <a:cs typeface="Times New Roman" panose="02020603050405020304" pitchFamily="18" charset="0"/>
              </a:rPr>
              <a:t> general visits, Glen Hospital, with Dr. Galli</a:t>
            </a:r>
          </a:p>
          <a:p>
            <a:pPr lvl="1"/>
            <a:endParaRPr lang="en-US" sz="2400" dirty="0"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u="sng" dirty="0">
                <a:cs typeface="Times New Roman" panose="02020603050405020304" pitchFamily="18" charset="0"/>
              </a:rPr>
              <a:t>One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/>
              <a:t>Coronary Artery Bypass Grafting (</a:t>
            </a:r>
            <a:r>
              <a:rPr lang="en-US" sz="2400" dirty="0">
                <a:cs typeface="Times New Roman" panose="02020603050405020304" pitchFamily="18" charset="0"/>
              </a:rPr>
              <a:t>CABG), Glen Hospital, with </a:t>
            </a:r>
          </a:p>
          <a:p>
            <a:pPr lvl="2"/>
            <a:r>
              <a:rPr lang="en-US" sz="2400" dirty="0">
                <a:cs typeface="Times New Roman" panose="02020603050405020304" pitchFamily="18" charset="0"/>
              </a:rPr>
              <a:t>Dr. </a:t>
            </a:r>
            <a:r>
              <a:rPr lang="en-US" sz="2400" dirty="0" err="1">
                <a:cs typeface="Times New Roman" panose="02020603050405020304" pitchFamily="18" charset="0"/>
              </a:rPr>
              <a:t>Lachapelle</a:t>
            </a:r>
            <a:r>
              <a:rPr lang="en-US" sz="2400" dirty="0">
                <a:cs typeface="Times New Roman" panose="02020603050405020304" pitchFamily="18" charset="0"/>
              </a:rPr>
              <a:t>, Dr. </a:t>
            </a:r>
            <a:r>
              <a:rPr lang="en-US" sz="2400" dirty="0" err="1">
                <a:cs typeface="Times New Roman" panose="02020603050405020304" pitchFamily="18" charset="0"/>
              </a:rPr>
              <a:t>Cecere</a:t>
            </a:r>
            <a:endParaRPr lang="en-US" sz="2400" dirty="0">
              <a:cs typeface="Times New Roman" panose="02020603050405020304" pitchFamily="18" charset="0"/>
            </a:endParaRPr>
          </a:p>
          <a:p>
            <a:pPr lvl="2"/>
            <a:endParaRPr lang="en-US" sz="2400" dirty="0"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u="sng" dirty="0">
                <a:cs typeface="Times New Roman" panose="02020603050405020304" pitchFamily="18" charset="0"/>
              </a:rPr>
              <a:t>Two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Transcatheter</a:t>
            </a:r>
            <a:r>
              <a:rPr lang="en-US" sz="2400" dirty="0">
                <a:cs typeface="Times New Roman" panose="02020603050405020304" pitchFamily="18" charset="0"/>
              </a:rPr>
              <a:t> Aortic Valve Implantation (TAVI), Glen Hospital</a:t>
            </a:r>
          </a:p>
          <a:p>
            <a:pPr lvl="2"/>
            <a:r>
              <a:rPr lang="en-US" sz="2400" dirty="0">
                <a:cs typeface="Times New Roman" panose="02020603050405020304" pitchFamily="18" charset="0"/>
              </a:rPr>
              <a:t>With Dr. </a:t>
            </a:r>
            <a:r>
              <a:rPr lang="en-US" sz="2400" dirty="0" err="1">
                <a:cs typeface="Times New Roman" panose="02020603050405020304" pitchFamily="18" charset="0"/>
              </a:rPr>
              <a:t>Lachapelle</a:t>
            </a:r>
            <a:r>
              <a:rPr lang="en-US" sz="2400" dirty="0">
                <a:cs typeface="Times New Roman" panose="02020603050405020304" pitchFamily="18" charset="0"/>
              </a:rPr>
              <a:t>, Dr. Piazza </a:t>
            </a:r>
          </a:p>
          <a:p>
            <a:pPr lvl="1"/>
            <a:endParaRPr lang="en-US" sz="2400" dirty="0">
              <a:solidFill>
                <a:schemeClr val="accent1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dirty="0">
                <a:solidFill>
                  <a:schemeClr val="accent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fa-IR" sz="2400" dirty="0">
              <a:solidFill>
                <a:schemeClr val="accent1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20263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1375" y="245930"/>
            <a:ext cx="4189032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>
              <a:buClr>
                <a:schemeClr val="accent1">
                  <a:lumMod val="75000"/>
                  <a:lumOff val="25000"/>
                </a:schemeClr>
              </a:buClr>
            </a:pPr>
            <a:r>
              <a:rPr lang="en-US" sz="4000" dirty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Need Identification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3872" y="1012222"/>
            <a:ext cx="5143267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cs typeface="Times New Roman" panose="02020603050405020304" pitchFamily="18" charset="0"/>
              </a:rPr>
              <a:t>Total number of identified needs: 99 </a:t>
            </a:r>
            <a:endParaRPr lang="fa-IR" sz="2400" dirty="0">
              <a:cs typeface="Times New Roman" panose="02020603050405020304" pitchFamily="18" charset="0"/>
            </a:endParaRPr>
          </a:p>
        </p:txBody>
      </p:sp>
      <p:graphicFrame>
        <p:nvGraphicFramePr>
          <p:cNvPr id="20" name="Chart 19"/>
          <p:cNvGraphicFramePr/>
          <p:nvPr>
            <p:extLst>
              <p:ext uri="{D42A27DB-BD31-4B8C-83A1-F6EECF244321}">
                <p14:modId xmlns:p14="http://schemas.microsoft.com/office/powerpoint/2010/main" val="2682437027"/>
              </p:ext>
            </p:extLst>
          </p:nvPr>
        </p:nvGraphicFramePr>
        <p:xfrm>
          <a:off x="123872" y="1661970"/>
          <a:ext cx="10434149" cy="45607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281163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4240" y="123382"/>
            <a:ext cx="3477234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>
              <a:buClr>
                <a:schemeClr val="accent1">
                  <a:lumMod val="75000"/>
                  <a:lumOff val="25000"/>
                </a:schemeClr>
              </a:buClr>
            </a:pPr>
            <a:r>
              <a:rPr lang="en-US" sz="4000" dirty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Need Screening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38" y="922909"/>
            <a:ext cx="8988923" cy="5280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ight Arrow 13"/>
          <p:cNvSpPr/>
          <p:nvPr/>
        </p:nvSpPr>
        <p:spPr>
          <a:xfrm>
            <a:off x="8482529" y="2064471"/>
            <a:ext cx="1707846" cy="457200"/>
          </a:xfrm>
          <a:prstGeom prst="rightArrow">
            <a:avLst/>
          </a:prstGeom>
          <a:solidFill>
            <a:srgbClr val="B799C4"/>
          </a:solidFill>
          <a:ln>
            <a:solidFill>
              <a:srgbClr val="B799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6" name="Right Arrow 15"/>
          <p:cNvSpPr/>
          <p:nvPr/>
        </p:nvSpPr>
        <p:spPr>
          <a:xfrm>
            <a:off x="8896645" y="5732562"/>
            <a:ext cx="1707846" cy="509047"/>
          </a:xfrm>
          <a:prstGeom prst="rightArrow">
            <a:avLst/>
          </a:prstGeom>
          <a:solidFill>
            <a:srgbClr val="A27C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8" name="Oval 17"/>
          <p:cNvSpPr/>
          <p:nvPr/>
        </p:nvSpPr>
        <p:spPr>
          <a:xfrm>
            <a:off x="10455325" y="320512"/>
            <a:ext cx="1005840" cy="10058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99</a:t>
            </a:r>
            <a:endParaRPr lang="fa-I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523905" y="1834456"/>
            <a:ext cx="822960" cy="82296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endParaRPr lang="fa-I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0683925" y="5665630"/>
            <a:ext cx="548640" cy="548640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3600" dirty="0">
                <a:solidFill>
                  <a:srgbClr val="C00000"/>
                </a:solidFill>
              </a:rPr>
              <a:t>5</a:t>
            </a:r>
            <a:endParaRPr lang="fa-IR" sz="4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626850" y="-31722"/>
            <a:ext cx="239693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2200" b="1" i="0" u="none" strike="noStrike" kern="1200" baseline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1"/>
                </a:solidFill>
              </a:rPr>
              <a:t>Number of Needs</a:t>
            </a:r>
          </a:p>
        </p:txBody>
      </p:sp>
    </p:spTree>
    <p:extLst>
      <p:ext uri="{BB962C8B-B14F-4D97-AF65-F5344CB8AC3E}">
        <p14:creationId xmlns:p14="http://schemas.microsoft.com/office/powerpoint/2010/main" val="269386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59925" y="245930"/>
            <a:ext cx="1766830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>
              <a:buClr>
                <a:schemeClr val="accent1">
                  <a:lumMod val="75000"/>
                  <a:lumOff val="25000"/>
                </a:schemeClr>
              </a:buClr>
            </a:pPr>
            <a:r>
              <a:rPr lang="en-US" sz="4000" dirty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Need 1: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4268" y="953816"/>
            <a:ext cx="9898144" cy="1673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 way to overcome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lack of wireless charging for medical devices that require an external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power source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such as ventricle assist device,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 patients with congestive heart failure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in order to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improve convenience, maintenance, portability and quality of life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0231" y="3201224"/>
            <a:ext cx="10755983" cy="3174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Disease status: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Heart failure (HF) is a condition that the heart's pumping power is lower than healthy level. Consequently, the heart is not capable of pumping demanded oxygen and nutrients to the body.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least 26 million patients worldwide 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5.7 million people in the US 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expected that by 2030 more than 8 million people will have this condition, with 46 % increase in prevalence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361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9460" y="972255"/>
            <a:ext cx="108733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Heart failure could be treated by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Ventricle Assist Device (VAD), a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small implantable device that act to compensate the pumping function of the heart and assist in circulating blood throughout the body.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VADs systems consist pump, system controller, power source, power leads, batteries and battery clips</a:t>
            </a:r>
            <a:endParaRPr lang="fa-IR" sz="20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5326715" y="2224723"/>
            <a:ext cx="6173983" cy="3988604"/>
            <a:chOff x="4930792" y="2027233"/>
            <a:chExt cx="6598314" cy="419552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0792" y="2027233"/>
              <a:ext cx="6598314" cy="419552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4" name="Rectangle 13"/>
            <p:cNvSpPr/>
            <p:nvPr/>
          </p:nvSpPr>
          <p:spPr>
            <a:xfrm>
              <a:off x="5005633" y="2089713"/>
              <a:ext cx="311085" cy="248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408682" y="2117993"/>
              <a:ext cx="311085" cy="248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69598" y="2149019"/>
            <a:ext cx="4996942" cy="470898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2000" dirty="0"/>
              <a:t>VADs must always have power, either from batteries or electricity from the wall outlet</a:t>
            </a:r>
          </a:p>
          <a:p>
            <a:pPr>
              <a:buClr>
                <a:srgbClr val="C00000"/>
              </a:buClr>
            </a:pPr>
            <a:endParaRPr lang="en-US" sz="2000" dirty="0"/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2000" dirty="0"/>
              <a:t>A power module or AC adaptor is used when the patient is not active, like when he is watching TV. It must be used when he is sleeping</a:t>
            </a:r>
          </a:p>
          <a:p>
            <a:pPr>
              <a:buClr>
                <a:srgbClr val="C00000"/>
              </a:buClr>
            </a:pPr>
            <a:endParaRPr lang="en-US" sz="2000" dirty="0"/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2000" dirty="0"/>
              <a:t>Batteries should be exchanged when their charge falls below 25% capacity</a:t>
            </a:r>
          </a:p>
          <a:p>
            <a:pPr>
              <a:buClr>
                <a:srgbClr val="C00000"/>
              </a:buClr>
            </a:pPr>
            <a:endParaRPr lang="en-US" sz="2000" dirty="0"/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2000" dirty="0"/>
              <a:t>Fully charged batteries should always be available or carried by backup bag </a:t>
            </a:r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fa-IR" sz="2000" dirty="0"/>
          </a:p>
        </p:txBody>
      </p:sp>
      <p:sp>
        <p:nvSpPr>
          <p:cNvPr id="18" name="Rectangle 17"/>
          <p:cNvSpPr/>
          <p:nvPr/>
        </p:nvSpPr>
        <p:spPr>
          <a:xfrm>
            <a:off x="3656064" y="452014"/>
            <a:ext cx="3760132" cy="399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Existing Treatment and Problem</a:t>
            </a:r>
            <a:endParaRPr lang="fa-IR" sz="2000" b="1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9911" y="0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Need 1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1323379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9911" y="0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Need 1</a:t>
            </a:r>
            <a:endParaRPr lang="fa-IR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7"/>
          <a:stretch/>
        </p:blipFill>
        <p:spPr>
          <a:xfrm>
            <a:off x="772522" y="360882"/>
            <a:ext cx="8739447" cy="5852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4343790" y="32175"/>
            <a:ext cx="1596912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b="1" dirty="0"/>
              <a:t>Competitors</a:t>
            </a:r>
            <a:endParaRPr lang="fa-IR" sz="2000" b="1" dirty="0"/>
          </a:p>
        </p:txBody>
      </p:sp>
      <p:pic>
        <p:nvPicPr>
          <p:cNvPr id="1028" name="Picture 1">
            <a:extLst>
              <a:ext uri="{FF2B5EF4-FFF2-40B4-BE49-F238E27FC236}">
                <a16:creationId xmlns:a16="http://schemas.microsoft.com/office/drawing/2014/main" id="{DA9C4809-EF67-40F8-8821-FF4702DE5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2">
            <a:extLst>
              <a:ext uri="{FF2B5EF4-FFF2-40B4-BE49-F238E27FC236}">
                <a16:creationId xmlns:a16="http://schemas.microsoft.com/office/drawing/2014/main" id="{1FCFC19B-CBA5-4F66-87B9-6A345EA38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93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3">
            <a:extLst>
              <a:ext uri="{FF2B5EF4-FFF2-40B4-BE49-F238E27FC236}">
                <a16:creationId xmlns:a16="http://schemas.microsoft.com/office/drawing/2014/main" id="{F727A79D-E197-4976-8445-403F82D6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03"/>
          <a:stretch>
            <a:fillRect/>
          </a:stretch>
        </p:blipFill>
        <p:spPr bwMode="auto">
          <a:xfrm>
            <a:off x="0" y="0"/>
            <a:ext cx="1371600" cy="97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1">
            <a:extLst>
              <a:ext uri="{FF2B5EF4-FFF2-40B4-BE49-F238E27FC236}">
                <a16:creationId xmlns:a16="http://schemas.microsoft.com/office/drawing/2014/main" id="{D427A707-00B7-43D3-8F54-62130C64B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108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10">
            <a:extLst>
              <a:ext uri="{FF2B5EF4-FFF2-40B4-BE49-F238E27FC236}">
                <a16:creationId xmlns:a16="http://schemas.microsoft.com/office/drawing/2014/main" id="{78E15133-54A5-438F-82D1-4FA56EC68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96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9">
            <a:extLst>
              <a:ext uri="{FF2B5EF4-FFF2-40B4-BE49-F238E27FC236}">
                <a16:creationId xmlns:a16="http://schemas.microsoft.com/office/drawing/2014/main" id="{FC09A3CE-0919-459C-9F76-5EFFB773B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93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13">
            <a:extLst>
              <a:ext uri="{FF2B5EF4-FFF2-40B4-BE49-F238E27FC236}">
                <a16:creationId xmlns:a16="http://schemas.microsoft.com/office/drawing/2014/main" id="{D7E7326F-91AD-4E01-B744-C6DCCFFCA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03"/>
          <a:stretch>
            <a:fillRect/>
          </a:stretch>
        </p:blipFill>
        <p:spPr bwMode="auto">
          <a:xfrm>
            <a:off x="0" y="0"/>
            <a:ext cx="1371600" cy="97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12">
            <a:extLst>
              <a:ext uri="{FF2B5EF4-FFF2-40B4-BE49-F238E27FC236}">
                <a16:creationId xmlns:a16="http://schemas.microsoft.com/office/drawing/2014/main" id="{4BE6F4E9-32CC-4EE2-9A09-D80E21AB0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108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83987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Custom 5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103149"/>
      </a:accent1>
      <a:accent2>
        <a:srgbClr val="19496D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Custom 1">
      <a:majorFont>
        <a:latin typeface="Bell MT"/>
        <a:ea typeface=""/>
        <a:cs typeface=""/>
      </a:majorFont>
      <a:minorFont>
        <a:latin typeface="Bell MT"/>
        <a:ea typeface=""/>
        <a:cs typeface=""/>
      </a:minorFont>
    </a:fontScheme>
    <a:fmtScheme name="Milk Glass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2317</TotalTime>
  <Words>1136</Words>
  <Application>Microsoft Office PowerPoint</Application>
  <PresentationFormat>Widescreen</PresentationFormat>
  <Paragraphs>255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Trebuchet MS (Headings)</vt:lpstr>
      <vt:lpstr>Arial</vt:lpstr>
      <vt:lpstr>Arial Rounded MT Bold</vt:lpstr>
      <vt:lpstr>Bell MT</vt:lpstr>
      <vt:lpstr>Calibri</vt:lpstr>
      <vt:lpstr>Tahoma</vt:lpstr>
      <vt:lpstr>Times New Roman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ENCS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Asal_Bandari</dc:creator>
  <cp:lastModifiedBy>kangqingbo</cp:lastModifiedBy>
  <cp:revision>178</cp:revision>
  <dcterms:created xsi:type="dcterms:W3CDTF">2017-01-09T18:49:05Z</dcterms:created>
  <dcterms:modified xsi:type="dcterms:W3CDTF">2017-10-31T16:19:14Z</dcterms:modified>
</cp:coreProperties>
</file>